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8288000" cy="10287000"/>
  <p:notesSz cx="6858000" cy="9144000"/>
  <p:embeddedFontLst>
    <p:embeddedFont>
      <p:font typeface="Arapey Bold" panose="020B0604020202020204" charset="0"/>
      <p:regular r:id="rId21"/>
    </p:embeddedFont>
    <p:embeddedFont>
      <p:font typeface="Comic Sans Bold" panose="020B0604020202020204" charset="0"/>
      <p:regular r:id="rId22"/>
    </p:embeddedFont>
    <p:embeddedFont>
      <p:font typeface="Libre Baskerville Bold" panose="020B0604020202020204" charset="0"/>
      <p:regular r:id="rId23"/>
    </p:embeddedFont>
    <p:embeddedFont>
      <p:font typeface="Now"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1453" autoAdjust="0"/>
  </p:normalViewPr>
  <p:slideViewPr>
    <p:cSldViewPr>
      <p:cViewPr varScale="1">
        <p:scale>
          <a:sx n="39" d="100"/>
          <a:sy n="39" d="100"/>
        </p:scale>
        <p:origin x="940" y="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B4931"/>
        </a:solidFill>
        <a:effectLst/>
      </p:bgPr>
    </p:bg>
    <p:spTree>
      <p:nvGrpSpPr>
        <p:cNvPr id="1" name=""/>
        <p:cNvGrpSpPr/>
        <p:nvPr/>
      </p:nvGrpSpPr>
      <p:grpSpPr>
        <a:xfrm>
          <a:off x="0" y="0"/>
          <a:ext cx="0" cy="0"/>
          <a:chOff x="0" y="0"/>
          <a:chExt cx="0" cy="0"/>
        </a:xfrm>
      </p:grpSpPr>
      <p:sp>
        <p:nvSpPr>
          <p:cNvPr id="2" name="Freeform 2"/>
          <p:cNvSpPr/>
          <p:nvPr/>
        </p:nvSpPr>
        <p:spPr>
          <a:xfrm>
            <a:off x="1028700" y="2004285"/>
            <a:ext cx="6879917" cy="6278431"/>
          </a:xfrm>
          <a:custGeom>
            <a:avLst/>
            <a:gdLst/>
            <a:ahLst/>
            <a:cxnLst/>
            <a:rect l="l" t="t" r="r" b="b"/>
            <a:pathLst>
              <a:path w="6879917" h="6278431">
                <a:moveTo>
                  <a:pt x="0" y="0"/>
                </a:moveTo>
                <a:lnTo>
                  <a:pt x="6879917" y="0"/>
                </a:lnTo>
                <a:lnTo>
                  <a:pt x="6879917" y="6278430"/>
                </a:lnTo>
                <a:lnTo>
                  <a:pt x="0" y="6278430"/>
                </a:lnTo>
                <a:lnTo>
                  <a:pt x="0" y="0"/>
                </a:lnTo>
                <a:close/>
              </a:path>
            </a:pathLst>
          </a:custGeom>
          <a:blipFill>
            <a:blip r:embed="rId2"/>
            <a:stretch>
              <a:fillRect l="-42668" r="-12994"/>
            </a:stretch>
          </a:blipFill>
        </p:spPr>
      </p:sp>
      <p:grpSp>
        <p:nvGrpSpPr>
          <p:cNvPr id="3" name="Group 3"/>
          <p:cNvGrpSpPr/>
          <p:nvPr/>
        </p:nvGrpSpPr>
        <p:grpSpPr>
          <a:xfrm>
            <a:off x="5410200" y="-144661"/>
            <a:ext cx="13769389" cy="11469810"/>
            <a:chOff x="0" y="-38100"/>
            <a:chExt cx="3626506" cy="3020855"/>
          </a:xfrm>
        </p:grpSpPr>
        <p:sp>
          <p:nvSpPr>
            <p:cNvPr id="4" name="Freeform 4"/>
            <p:cNvSpPr/>
            <p:nvPr/>
          </p:nvSpPr>
          <p:spPr>
            <a:xfrm>
              <a:off x="1434" y="4301"/>
              <a:ext cx="3625072" cy="2978454"/>
            </a:xfrm>
            <a:custGeom>
              <a:avLst/>
              <a:gdLst/>
              <a:ahLst/>
              <a:cxnLst/>
              <a:rect l="l" t="t" r="r" b="b"/>
              <a:pathLst>
                <a:path w="3625072" h="2978454">
                  <a:moveTo>
                    <a:pt x="0" y="0"/>
                  </a:moveTo>
                  <a:lnTo>
                    <a:pt x="3625072" y="0"/>
                  </a:lnTo>
                  <a:lnTo>
                    <a:pt x="3625072" y="2978454"/>
                  </a:lnTo>
                  <a:lnTo>
                    <a:pt x="0" y="2978454"/>
                  </a:lnTo>
                  <a:close/>
                </a:path>
              </a:pathLst>
            </a:custGeom>
            <a:solidFill>
              <a:srgbClr val="E8DAC0"/>
            </a:solidFill>
          </p:spPr>
        </p:sp>
        <p:sp>
          <p:nvSpPr>
            <p:cNvPr id="5" name="TextBox 5"/>
            <p:cNvSpPr txBox="1"/>
            <p:nvPr/>
          </p:nvSpPr>
          <p:spPr>
            <a:xfrm>
              <a:off x="0" y="-38100"/>
              <a:ext cx="3625072" cy="3016554"/>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1954822" y="2004285"/>
            <a:ext cx="8376306" cy="6278431"/>
          </a:xfrm>
          <a:custGeom>
            <a:avLst/>
            <a:gdLst/>
            <a:ahLst/>
            <a:cxnLst/>
            <a:rect l="l" t="t" r="r" b="b"/>
            <a:pathLst>
              <a:path w="8376306" h="6278431">
                <a:moveTo>
                  <a:pt x="0" y="0"/>
                </a:moveTo>
                <a:lnTo>
                  <a:pt x="8376307" y="0"/>
                </a:lnTo>
                <a:lnTo>
                  <a:pt x="8376307" y="6278430"/>
                </a:lnTo>
                <a:lnTo>
                  <a:pt x="0" y="6278430"/>
                </a:lnTo>
                <a:lnTo>
                  <a:pt x="0" y="0"/>
                </a:lnTo>
                <a:close/>
              </a:path>
            </a:pathLst>
          </a:custGeom>
          <a:blipFill>
            <a:blip r:embed="rId3"/>
            <a:stretch>
              <a:fillRect l="-38858" t="-39709" r="-48396" b="-27048"/>
            </a:stretch>
          </a:blipFill>
        </p:spPr>
      </p:sp>
      <p:sp>
        <p:nvSpPr>
          <p:cNvPr id="7" name="Freeform 7"/>
          <p:cNvSpPr/>
          <p:nvPr/>
        </p:nvSpPr>
        <p:spPr>
          <a:xfrm>
            <a:off x="107464" y="107464"/>
            <a:ext cx="1842472" cy="1842472"/>
          </a:xfrm>
          <a:custGeom>
            <a:avLst/>
            <a:gdLst/>
            <a:ahLst/>
            <a:cxnLst/>
            <a:rect l="l" t="t" r="r" b="b"/>
            <a:pathLst>
              <a:path w="1842472" h="1842472">
                <a:moveTo>
                  <a:pt x="0" y="0"/>
                </a:moveTo>
                <a:lnTo>
                  <a:pt x="1842472" y="0"/>
                </a:lnTo>
                <a:lnTo>
                  <a:pt x="1842472" y="1842472"/>
                </a:lnTo>
                <a:lnTo>
                  <a:pt x="0" y="1842472"/>
                </a:lnTo>
                <a:lnTo>
                  <a:pt x="0" y="0"/>
                </a:lnTo>
                <a:close/>
              </a:path>
            </a:pathLst>
          </a:custGeom>
          <a:blipFill>
            <a:blip r:embed="rId4"/>
            <a:stretch>
              <a:fillRect/>
            </a:stretch>
          </a:blipFill>
        </p:spPr>
      </p:sp>
      <p:sp>
        <p:nvSpPr>
          <p:cNvPr id="8" name="TextBox 8"/>
          <p:cNvSpPr txBox="1"/>
          <p:nvPr/>
        </p:nvSpPr>
        <p:spPr>
          <a:xfrm>
            <a:off x="5794669" y="3213066"/>
            <a:ext cx="6794471" cy="3204271"/>
          </a:xfrm>
          <a:prstGeom prst="rect">
            <a:avLst/>
          </a:prstGeom>
        </p:spPr>
        <p:txBody>
          <a:bodyPr lIns="0" tIns="0" rIns="0" bIns="0" rtlCol="0" anchor="t">
            <a:spAutoFit/>
          </a:bodyPr>
          <a:lstStyle/>
          <a:p>
            <a:pPr>
              <a:lnSpc>
                <a:spcPts val="8355"/>
              </a:lnSpc>
            </a:pPr>
            <a:r>
              <a:rPr lang="en-US" sz="7736">
                <a:solidFill>
                  <a:srgbClr val="6B4931"/>
                </a:solidFill>
                <a:latin typeface="Libre Baskerville Bold"/>
              </a:rPr>
              <a:t>Hotel</a:t>
            </a:r>
          </a:p>
          <a:p>
            <a:pPr>
              <a:lnSpc>
                <a:spcPts val="8355"/>
              </a:lnSpc>
            </a:pPr>
            <a:r>
              <a:rPr lang="en-US" sz="7736">
                <a:solidFill>
                  <a:srgbClr val="6B4931"/>
                </a:solidFill>
                <a:latin typeface="Libre Baskerville Bold"/>
              </a:rPr>
              <a:t>Reservation</a:t>
            </a:r>
          </a:p>
          <a:p>
            <a:pPr>
              <a:lnSpc>
                <a:spcPts val="8355"/>
              </a:lnSpc>
            </a:pPr>
            <a:r>
              <a:rPr lang="en-US" sz="7736">
                <a:solidFill>
                  <a:srgbClr val="6B4931"/>
                </a:solidFill>
                <a:latin typeface="Libre Baskerville Bold"/>
              </a:rPr>
              <a:t>Analysis </a:t>
            </a:r>
          </a:p>
        </p:txBody>
      </p:sp>
      <p:sp>
        <p:nvSpPr>
          <p:cNvPr id="9" name="TextBox 9"/>
          <p:cNvSpPr txBox="1"/>
          <p:nvPr/>
        </p:nvSpPr>
        <p:spPr>
          <a:xfrm>
            <a:off x="5794669" y="6413542"/>
            <a:ext cx="4716481" cy="596900"/>
          </a:xfrm>
          <a:prstGeom prst="rect">
            <a:avLst/>
          </a:prstGeom>
        </p:spPr>
        <p:txBody>
          <a:bodyPr lIns="0" tIns="0" rIns="0" bIns="0" rtlCol="0" anchor="t">
            <a:spAutoFit/>
          </a:bodyPr>
          <a:lstStyle/>
          <a:p>
            <a:pPr algn="just">
              <a:lnSpc>
                <a:spcPts val="4899"/>
              </a:lnSpc>
            </a:pPr>
            <a:r>
              <a:rPr lang="en-US" sz="3499">
                <a:solidFill>
                  <a:srgbClr val="6B4931"/>
                </a:solidFill>
                <a:latin typeface="Now"/>
              </a:rPr>
              <a:t>using SQL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2990754"/>
            <a:ext cx="11449314" cy="2348004"/>
          </a:xfrm>
          <a:custGeom>
            <a:avLst/>
            <a:gdLst/>
            <a:ahLst/>
            <a:cxnLst/>
            <a:rect l="l" t="t" r="r" b="b"/>
            <a:pathLst>
              <a:path w="11449314" h="2348004">
                <a:moveTo>
                  <a:pt x="0" y="0"/>
                </a:moveTo>
                <a:lnTo>
                  <a:pt x="11449314" y="0"/>
                </a:lnTo>
                <a:lnTo>
                  <a:pt x="11449314" y="2348004"/>
                </a:lnTo>
                <a:lnTo>
                  <a:pt x="0" y="2348004"/>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6188865"/>
            <a:ext cx="10071706" cy="2134764"/>
          </a:xfrm>
          <a:custGeom>
            <a:avLst/>
            <a:gdLst/>
            <a:ahLst/>
            <a:cxnLst/>
            <a:rect l="l" t="t" r="r" b="b"/>
            <a:pathLst>
              <a:path w="10071706" h="2134764">
                <a:moveTo>
                  <a:pt x="0" y="0"/>
                </a:moveTo>
                <a:lnTo>
                  <a:pt x="10071705" y="0"/>
                </a:lnTo>
                <a:lnTo>
                  <a:pt x="10071705" y="2134764"/>
                </a:lnTo>
                <a:lnTo>
                  <a:pt x="0" y="2134764"/>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942975"/>
            <a:ext cx="17198600" cy="746951"/>
          </a:xfrm>
          <a:prstGeom prst="rect">
            <a:avLst/>
          </a:prstGeom>
        </p:spPr>
        <p:txBody>
          <a:bodyPr lIns="0" tIns="0" rIns="0" bIns="0" rtlCol="0" anchor="t">
            <a:spAutoFit/>
          </a:bodyPr>
          <a:lstStyle/>
          <a:p>
            <a:pPr>
              <a:lnSpc>
                <a:spcPts val="6079"/>
              </a:lnSpc>
            </a:pPr>
            <a:r>
              <a:rPr lang="en-US" sz="4342">
                <a:solidFill>
                  <a:srgbClr val="000000"/>
                </a:solidFill>
                <a:latin typeface="Comic Sans Bold"/>
              </a:rPr>
              <a:t>7. What is the highest and lowest lead time for reservations?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452913"/>
            <a:ext cx="8317615" cy="3915365"/>
          </a:xfrm>
          <a:custGeom>
            <a:avLst/>
            <a:gdLst/>
            <a:ahLst/>
            <a:cxnLst/>
            <a:rect l="l" t="t" r="r" b="b"/>
            <a:pathLst>
              <a:path w="8317615" h="3915365">
                <a:moveTo>
                  <a:pt x="0" y="0"/>
                </a:moveTo>
                <a:lnTo>
                  <a:pt x="8317615" y="0"/>
                </a:lnTo>
                <a:lnTo>
                  <a:pt x="8317615" y="3915365"/>
                </a:lnTo>
                <a:lnTo>
                  <a:pt x="0" y="3915365"/>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9771221" y="3452913"/>
            <a:ext cx="8218306" cy="3915365"/>
          </a:xfrm>
          <a:custGeom>
            <a:avLst/>
            <a:gdLst/>
            <a:ahLst/>
            <a:cxnLst/>
            <a:rect l="l" t="t" r="r" b="b"/>
            <a:pathLst>
              <a:path w="8218306" h="3915365">
                <a:moveTo>
                  <a:pt x="0" y="0"/>
                </a:moveTo>
                <a:lnTo>
                  <a:pt x="8218306" y="0"/>
                </a:lnTo>
                <a:lnTo>
                  <a:pt x="8218306" y="3915365"/>
                </a:lnTo>
                <a:lnTo>
                  <a:pt x="0" y="3915365"/>
                </a:lnTo>
                <a:lnTo>
                  <a:pt x="0" y="0"/>
                </a:lnTo>
                <a:close/>
              </a:path>
            </a:pathLst>
          </a:custGeom>
          <a:blipFill>
            <a:blip r:embed="rId4"/>
            <a:stretch>
              <a:fillRect l="-1845" r="-1845"/>
            </a:stretch>
          </a:blipFill>
          <a:ln w="9525" cap="sq">
            <a:solidFill>
              <a:srgbClr val="6B4931"/>
            </a:solidFill>
            <a:prstDash val="solid"/>
            <a:miter/>
          </a:ln>
        </p:spPr>
      </p:sp>
      <p:sp>
        <p:nvSpPr>
          <p:cNvPr id="5" name="TextBox 5"/>
          <p:cNvSpPr txBox="1"/>
          <p:nvPr/>
        </p:nvSpPr>
        <p:spPr>
          <a:xfrm>
            <a:off x="544700" y="942975"/>
            <a:ext cx="17198600" cy="1518475"/>
          </a:xfrm>
          <a:prstGeom prst="rect">
            <a:avLst/>
          </a:prstGeom>
        </p:spPr>
        <p:txBody>
          <a:bodyPr lIns="0" tIns="0" rIns="0" bIns="0" rtlCol="0" anchor="t">
            <a:spAutoFit/>
          </a:bodyPr>
          <a:lstStyle/>
          <a:p>
            <a:pPr>
              <a:lnSpc>
                <a:spcPts val="6079"/>
              </a:lnSpc>
            </a:pPr>
            <a:r>
              <a:rPr lang="en-US" sz="4342">
                <a:solidFill>
                  <a:srgbClr val="000000"/>
                </a:solidFill>
                <a:latin typeface="Comic Sans Bold"/>
              </a:rPr>
              <a:t>8. What is the most common market segment type for reservations?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410710"/>
            <a:ext cx="10846515" cy="2358897"/>
          </a:xfrm>
          <a:custGeom>
            <a:avLst/>
            <a:gdLst/>
            <a:ahLst/>
            <a:cxnLst/>
            <a:rect l="l" t="t" r="r" b="b"/>
            <a:pathLst>
              <a:path w="10846515" h="2358897">
                <a:moveTo>
                  <a:pt x="0" y="0"/>
                </a:moveTo>
                <a:lnTo>
                  <a:pt x="10846515" y="0"/>
                </a:lnTo>
                <a:lnTo>
                  <a:pt x="10846515" y="2358897"/>
                </a:lnTo>
                <a:lnTo>
                  <a:pt x="0" y="2358897"/>
                </a:lnTo>
                <a:lnTo>
                  <a:pt x="0" y="0"/>
                </a:lnTo>
                <a:close/>
              </a:path>
            </a:pathLst>
          </a:custGeom>
          <a:blipFill>
            <a:blip r:embed="rId3"/>
            <a:stretch>
              <a:fillRect/>
            </a:stretch>
          </a:blipFill>
          <a:ln w="19050" cap="sq">
            <a:solidFill>
              <a:srgbClr val="6B4931"/>
            </a:solidFill>
            <a:prstDash val="solid"/>
            <a:miter/>
          </a:ln>
        </p:spPr>
      </p:sp>
      <p:sp>
        <p:nvSpPr>
          <p:cNvPr id="4" name="Freeform 4"/>
          <p:cNvSpPr/>
          <p:nvPr/>
        </p:nvSpPr>
        <p:spPr>
          <a:xfrm>
            <a:off x="544700" y="6559789"/>
            <a:ext cx="8099980" cy="2184264"/>
          </a:xfrm>
          <a:custGeom>
            <a:avLst/>
            <a:gdLst/>
            <a:ahLst/>
            <a:cxnLst/>
            <a:rect l="l" t="t" r="r" b="b"/>
            <a:pathLst>
              <a:path w="8099980" h="2184264">
                <a:moveTo>
                  <a:pt x="0" y="0"/>
                </a:moveTo>
                <a:lnTo>
                  <a:pt x="8099980" y="0"/>
                </a:lnTo>
                <a:lnTo>
                  <a:pt x="8099980" y="2184264"/>
                </a:lnTo>
                <a:lnTo>
                  <a:pt x="0" y="2184264"/>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1102053"/>
            <a:ext cx="17198600" cy="1518475"/>
          </a:xfrm>
          <a:prstGeom prst="rect">
            <a:avLst/>
          </a:prstGeom>
        </p:spPr>
        <p:txBody>
          <a:bodyPr lIns="0" tIns="0" rIns="0" bIns="0" rtlCol="0" anchor="t">
            <a:spAutoFit/>
          </a:bodyPr>
          <a:lstStyle/>
          <a:p>
            <a:pPr>
              <a:lnSpc>
                <a:spcPts val="6079"/>
              </a:lnSpc>
            </a:pPr>
            <a:r>
              <a:rPr lang="en-US" sz="4342">
                <a:solidFill>
                  <a:srgbClr val="000000"/>
                </a:solidFill>
                <a:latin typeface="Comic Sans Bold"/>
              </a:rPr>
              <a:t>9. How many reservations have a booking status of "Confirmed"?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226480"/>
            <a:ext cx="11096063" cy="2940349"/>
          </a:xfrm>
          <a:custGeom>
            <a:avLst/>
            <a:gdLst/>
            <a:ahLst/>
            <a:cxnLst/>
            <a:rect l="l" t="t" r="r" b="b"/>
            <a:pathLst>
              <a:path w="11096063" h="2940349">
                <a:moveTo>
                  <a:pt x="0" y="0"/>
                </a:moveTo>
                <a:lnTo>
                  <a:pt x="11096063" y="0"/>
                </a:lnTo>
                <a:lnTo>
                  <a:pt x="11096063" y="2940349"/>
                </a:lnTo>
                <a:lnTo>
                  <a:pt x="0" y="2940349"/>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6769885"/>
            <a:ext cx="9408228" cy="2314958"/>
          </a:xfrm>
          <a:custGeom>
            <a:avLst/>
            <a:gdLst/>
            <a:ahLst/>
            <a:cxnLst/>
            <a:rect l="l" t="t" r="r" b="b"/>
            <a:pathLst>
              <a:path w="9408228" h="2314958">
                <a:moveTo>
                  <a:pt x="0" y="0"/>
                </a:moveTo>
                <a:lnTo>
                  <a:pt x="9408228" y="0"/>
                </a:lnTo>
                <a:lnTo>
                  <a:pt x="9408228" y="2314958"/>
                </a:lnTo>
                <a:lnTo>
                  <a:pt x="0" y="2314958"/>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1102053"/>
            <a:ext cx="17198600" cy="1518475"/>
          </a:xfrm>
          <a:prstGeom prst="rect">
            <a:avLst/>
          </a:prstGeom>
        </p:spPr>
        <p:txBody>
          <a:bodyPr lIns="0" tIns="0" rIns="0" bIns="0" rtlCol="0" anchor="t">
            <a:spAutoFit/>
          </a:bodyPr>
          <a:lstStyle/>
          <a:p>
            <a:pPr>
              <a:lnSpc>
                <a:spcPts val="6079"/>
              </a:lnSpc>
            </a:pPr>
            <a:r>
              <a:rPr lang="en-US" sz="4342">
                <a:solidFill>
                  <a:srgbClr val="000000"/>
                </a:solidFill>
                <a:latin typeface="Comic Sans Bold"/>
              </a:rPr>
              <a:t>10. What is the total number of adults and children across all reservations?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229519"/>
            <a:ext cx="14476626" cy="2284015"/>
          </a:xfrm>
          <a:custGeom>
            <a:avLst/>
            <a:gdLst/>
            <a:ahLst/>
            <a:cxnLst/>
            <a:rect l="l" t="t" r="r" b="b"/>
            <a:pathLst>
              <a:path w="14476626" h="2284015">
                <a:moveTo>
                  <a:pt x="0" y="0"/>
                </a:moveTo>
                <a:lnTo>
                  <a:pt x="14476626" y="0"/>
                </a:lnTo>
                <a:lnTo>
                  <a:pt x="14476626" y="2284015"/>
                </a:lnTo>
                <a:lnTo>
                  <a:pt x="0" y="2284015"/>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6123134"/>
            <a:ext cx="9565756" cy="2514427"/>
          </a:xfrm>
          <a:custGeom>
            <a:avLst/>
            <a:gdLst/>
            <a:ahLst/>
            <a:cxnLst/>
            <a:rect l="l" t="t" r="r" b="b"/>
            <a:pathLst>
              <a:path w="9565756" h="2514427">
                <a:moveTo>
                  <a:pt x="0" y="0"/>
                </a:moveTo>
                <a:lnTo>
                  <a:pt x="9565756" y="0"/>
                </a:lnTo>
                <a:lnTo>
                  <a:pt x="9565756" y="2514427"/>
                </a:lnTo>
                <a:lnTo>
                  <a:pt x="0" y="2514427"/>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1102053"/>
            <a:ext cx="17198600" cy="1518475"/>
          </a:xfrm>
          <a:prstGeom prst="rect">
            <a:avLst/>
          </a:prstGeom>
        </p:spPr>
        <p:txBody>
          <a:bodyPr lIns="0" tIns="0" rIns="0" bIns="0" rtlCol="0" anchor="t">
            <a:spAutoFit/>
          </a:bodyPr>
          <a:lstStyle/>
          <a:p>
            <a:pPr>
              <a:lnSpc>
                <a:spcPts val="6079"/>
              </a:lnSpc>
            </a:pPr>
            <a:r>
              <a:rPr lang="en-US" sz="4342">
                <a:solidFill>
                  <a:srgbClr val="000000"/>
                </a:solidFill>
                <a:latin typeface="Comic Sans Bold"/>
              </a:rPr>
              <a:t>11. What is the average number of weekend nights for reservations involving children?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4462561"/>
            <a:ext cx="11482946" cy="3179163"/>
          </a:xfrm>
          <a:custGeom>
            <a:avLst/>
            <a:gdLst/>
            <a:ahLst/>
            <a:cxnLst/>
            <a:rect l="l" t="t" r="r" b="b"/>
            <a:pathLst>
              <a:path w="11482946" h="3179163">
                <a:moveTo>
                  <a:pt x="0" y="0"/>
                </a:moveTo>
                <a:lnTo>
                  <a:pt x="11482946" y="0"/>
                </a:lnTo>
                <a:lnTo>
                  <a:pt x="11482946" y="3179163"/>
                </a:lnTo>
                <a:lnTo>
                  <a:pt x="0" y="3179163"/>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12907841" y="3373718"/>
            <a:ext cx="4351459" cy="5356850"/>
          </a:xfrm>
          <a:custGeom>
            <a:avLst/>
            <a:gdLst/>
            <a:ahLst/>
            <a:cxnLst/>
            <a:rect l="l" t="t" r="r" b="b"/>
            <a:pathLst>
              <a:path w="4351459" h="5356850">
                <a:moveTo>
                  <a:pt x="0" y="0"/>
                </a:moveTo>
                <a:lnTo>
                  <a:pt x="4351459" y="0"/>
                </a:lnTo>
                <a:lnTo>
                  <a:pt x="4351459" y="5356850"/>
                </a:lnTo>
                <a:lnTo>
                  <a:pt x="0" y="5356850"/>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1367183"/>
            <a:ext cx="17198600" cy="1518475"/>
          </a:xfrm>
          <a:prstGeom prst="rect">
            <a:avLst/>
          </a:prstGeom>
        </p:spPr>
        <p:txBody>
          <a:bodyPr lIns="0" tIns="0" rIns="0" bIns="0" rtlCol="0" anchor="t">
            <a:spAutoFit/>
          </a:bodyPr>
          <a:lstStyle/>
          <a:p>
            <a:pPr>
              <a:lnSpc>
                <a:spcPts val="6079"/>
              </a:lnSpc>
            </a:pPr>
            <a:r>
              <a:rPr lang="en-US" sz="4342">
                <a:solidFill>
                  <a:srgbClr val="000000"/>
                </a:solidFill>
                <a:latin typeface="Comic Sans Bold"/>
              </a:rPr>
              <a:t>12. How many reservations were made in each month of the year?</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516124"/>
            <a:ext cx="13554111" cy="2266676"/>
          </a:xfrm>
          <a:custGeom>
            <a:avLst/>
            <a:gdLst/>
            <a:ahLst/>
            <a:cxnLst/>
            <a:rect l="l" t="t" r="r" b="b"/>
            <a:pathLst>
              <a:path w="13554111" h="2266676">
                <a:moveTo>
                  <a:pt x="0" y="0"/>
                </a:moveTo>
                <a:lnTo>
                  <a:pt x="13554111" y="0"/>
                </a:lnTo>
                <a:lnTo>
                  <a:pt x="13554111" y="2266676"/>
                </a:lnTo>
                <a:lnTo>
                  <a:pt x="0" y="2266676"/>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6227674"/>
            <a:ext cx="5645202" cy="3448942"/>
          </a:xfrm>
          <a:custGeom>
            <a:avLst/>
            <a:gdLst/>
            <a:ahLst/>
            <a:cxnLst/>
            <a:rect l="l" t="t" r="r" b="b"/>
            <a:pathLst>
              <a:path w="5645202" h="3448942">
                <a:moveTo>
                  <a:pt x="0" y="0"/>
                </a:moveTo>
                <a:lnTo>
                  <a:pt x="5645202" y="0"/>
                </a:lnTo>
                <a:lnTo>
                  <a:pt x="5645202" y="3448942"/>
                </a:lnTo>
                <a:lnTo>
                  <a:pt x="0" y="3448942"/>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1367183"/>
            <a:ext cx="17198600" cy="1518475"/>
          </a:xfrm>
          <a:prstGeom prst="rect">
            <a:avLst/>
          </a:prstGeom>
        </p:spPr>
        <p:txBody>
          <a:bodyPr lIns="0" tIns="0" rIns="0" bIns="0" rtlCol="0" anchor="t">
            <a:spAutoFit/>
          </a:bodyPr>
          <a:lstStyle/>
          <a:p>
            <a:pPr>
              <a:lnSpc>
                <a:spcPts val="6079"/>
              </a:lnSpc>
            </a:pPr>
            <a:r>
              <a:rPr lang="en-US" sz="4342">
                <a:solidFill>
                  <a:srgbClr val="000000"/>
                </a:solidFill>
                <a:latin typeface="Comic Sans Bold"/>
              </a:rPr>
              <a:t>13. What is the average number of nights (both weekend and weekday) spent by guests for each room type?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195967"/>
            <a:ext cx="11364790" cy="3359727"/>
          </a:xfrm>
          <a:custGeom>
            <a:avLst/>
            <a:gdLst/>
            <a:ahLst/>
            <a:cxnLst/>
            <a:rect l="l" t="t" r="r" b="b"/>
            <a:pathLst>
              <a:path w="11364790" h="3359727">
                <a:moveTo>
                  <a:pt x="0" y="0"/>
                </a:moveTo>
                <a:lnTo>
                  <a:pt x="11364790" y="0"/>
                </a:lnTo>
                <a:lnTo>
                  <a:pt x="11364790" y="3359727"/>
                </a:lnTo>
                <a:lnTo>
                  <a:pt x="0" y="3359727"/>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6898594"/>
            <a:ext cx="7740323" cy="3142287"/>
          </a:xfrm>
          <a:custGeom>
            <a:avLst/>
            <a:gdLst/>
            <a:ahLst/>
            <a:cxnLst/>
            <a:rect l="l" t="t" r="r" b="b"/>
            <a:pathLst>
              <a:path w="7740323" h="3142287">
                <a:moveTo>
                  <a:pt x="0" y="0"/>
                </a:moveTo>
                <a:lnTo>
                  <a:pt x="7740323" y="0"/>
                </a:lnTo>
                <a:lnTo>
                  <a:pt x="7740323" y="3142287"/>
                </a:lnTo>
                <a:lnTo>
                  <a:pt x="0" y="3142287"/>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1367183"/>
            <a:ext cx="17198600" cy="1482915"/>
          </a:xfrm>
          <a:prstGeom prst="rect">
            <a:avLst/>
          </a:prstGeom>
        </p:spPr>
        <p:txBody>
          <a:bodyPr lIns="0" tIns="0" rIns="0" bIns="0" rtlCol="0" anchor="t">
            <a:spAutoFit/>
          </a:bodyPr>
          <a:lstStyle/>
          <a:p>
            <a:pPr>
              <a:lnSpc>
                <a:spcPts val="5939"/>
              </a:lnSpc>
            </a:pPr>
            <a:r>
              <a:rPr lang="en-US" sz="4242">
                <a:solidFill>
                  <a:srgbClr val="000000"/>
                </a:solidFill>
                <a:latin typeface="Comic Sans Bold"/>
              </a:rPr>
              <a:t>14. For reservations involving children, what is the most common room type, and what is the average price for that room type?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158198"/>
            <a:ext cx="11726081" cy="3164460"/>
          </a:xfrm>
          <a:custGeom>
            <a:avLst/>
            <a:gdLst/>
            <a:ahLst/>
            <a:cxnLst/>
            <a:rect l="l" t="t" r="r" b="b"/>
            <a:pathLst>
              <a:path w="11726081" h="3164460">
                <a:moveTo>
                  <a:pt x="0" y="0"/>
                </a:moveTo>
                <a:lnTo>
                  <a:pt x="11726081" y="0"/>
                </a:lnTo>
                <a:lnTo>
                  <a:pt x="11726081" y="3164460"/>
                </a:lnTo>
                <a:lnTo>
                  <a:pt x="0" y="3164460"/>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6627458"/>
            <a:ext cx="6831024" cy="3079878"/>
          </a:xfrm>
          <a:custGeom>
            <a:avLst/>
            <a:gdLst/>
            <a:ahLst/>
            <a:cxnLst/>
            <a:rect l="l" t="t" r="r" b="b"/>
            <a:pathLst>
              <a:path w="6831024" h="3079878">
                <a:moveTo>
                  <a:pt x="0" y="0"/>
                </a:moveTo>
                <a:lnTo>
                  <a:pt x="6831024" y="0"/>
                </a:lnTo>
                <a:lnTo>
                  <a:pt x="6831024" y="3079878"/>
                </a:lnTo>
                <a:lnTo>
                  <a:pt x="0" y="3079878"/>
                </a:lnTo>
                <a:lnTo>
                  <a:pt x="0" y="0"/>
                </a:lnTo>
                <a:close/>
              </a:path>
            </a:pathLst>
          </a:custGeom>
          <a:blipFill>
            <a:blip r:embed="rId4"/>
            <a:stretch>
              <a:fillRect b="-9426"/>
            </a:stretch>
          </a:blipFill>
          <a:ln w="9525" cap="sq">
            <a:solidFill>
              <a:srgbClr val="6B4931"/>
            </a:solidFill>
            <a:prstDash val="solid"/>
            <a:miter/>
          </a:ln>
        </p:spPr>
      </p:sp>
      <p:sp>
        <p:nvSpPr>
          <p:cNvPr id="5" name="TextBox 5"/>
          <p:cNvSpPr txBox="1"/>
          <p:nvPr/>
        </p:nvSpPr>
        <p:spPr>
          <a:xfrm>
            <a:off x="544700" y="1367183"/>
            <a:ext cx="17198600" cy="1482915"/>
          </a:xfrm>
          <a:prstGeom prst="rect">
            <a:avLst/>
          </a:prstGeom>
        </p:spPr>
        <p:txBody>
          <a:bodyPr lIns="0" tIns="0" rIns="0" bIns="0" rtlCol="0" anchor="t">
            <a:spAutoFit/>
          </a:bodyPr>
          <a:lstStyle/>
          <a:p>
            <a:pPr>
              <a:lnSpc>
                <a:spcPts val="5939"/>
              </a:lnSpc>
            </a:pPr>
            <a:r>
              <a:rPr lang="en-US" sz="4242">
                <a:solidFill>
                  <a:srgbClr val="000000"/>
                </a:solidFill>
                <a:latin typeface="Comic Sans Bold"/>
              </a:rPr>
              <a:t>15. Find the market segment type that generates the highest average price per room.</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flipH="1">
            <a:off x="1028700" y="1539610"/>
            <a:ext cx="8386829" cy="8229600"/>
          </a:xfrm>
          <a:custGeom>
            <a:avLst/>
            <a:gdLst/>
            <a:ahLst/>
            <a:cxnLst/>
            <a:rect l="l" t="t" r="r" b="b"/>
            <a:pathLst>
              <a:path w="8386829" h="8229600">
                <a:moveTo>
                  <a:pt x="8386829" y="0"/>
                </a:moveTo>
                <a:lnTo>
                  <a:pt x="0" y="0"/>
                </a:lnTo>
                <a:lnTo>
                  <a:pt x="0" y="8229600"/>
                </a:lnTo>
                <a:lnTo>
                  <a:pt x="8386829" y="8229600"/>
                </a:lnTo>
                <a:lnTo>
                  <a:pt x="8386829" y="0"/>
                </a:lnTo>
                <a:close/>
              </a:path>
            </a:pathLst>
          </a:custGeom>
          <a:blipFill>
            <a:blip r:embed="rId2"/>
            <a:stretch>
              <a:fillRect l="-39068" r="-28309"/>
            </a:stretch>
          </a:blipFill>
        </p:spPr>
      </p:sp>
      <p:grpSp>
        <p:nvGrpSpPr>
          <p:cNvPr id="3" name="Group 3"/>
          <p:cNvGrpSpPr/>
          <p:nvPr/>
        </p:nvGrpSpPr>
        <p:grpSpPr>
          <a:xfrm>
            <a:off x="6893783" y="0"/>
            <a:ext cx="13763944" cy="11308819"/>
            <a:chOff x="0" y="0"/>
            <a:chExt cx="3625072" cy="2978454"/>
          </a:xfrm>
        </p:grpSpPr>
        <p:sp>
          <p:nvSpPr>
            <p:cNvPr id="4" name="Freeform 4"/>
            <p:cNvSpPr/>
            <p:nvPr/>
          </p:nvSpPr>
          <p:spPr>
            <a:xfrm>
              <a:off x="0" y="0"/>
              <a:ext cx="3625072" cy="2978454"/>
            </a:xfrm>
            <a:custGeom>
              <a:avLst/>
              <a:gdLst/>
              <a:ahLst/>
              <a:cxnLst/>
              <a:rect l="l" t="t" r="r" b="b"/>
              <a:pathLst>
                <a:path w="3625072" h="2978454">
                  <a:moveTo>
                    <a:pt x="0" y="0"/>
                  </a:moveTo>
                  <a:lnTo>
                    <a:pt x="3625072" y="0"/>
                  </a:lnTo>
                  <a:lnTo>
                    <a:pt x="3625072" y="2978454"/>
                  </a:lnTo>
                  <a:lnTo>
                    <a:pt x="0" y="2978454"/>
                  </a:lnTo>
                  <a:close/>
                </a:path>
              </a:pathLst>
            </a:custGeom>
            <a:solidFill>
              <a:srgbClr val="9A9185"/>
            </a:solidFill>
          </p:spPr>
        </p:sp>
        <p:sp>
          <p:nvSpPr>
            <p:cNvPr id="5" name="TextBox 5"/>
            <p:cNvSpPr txBox="1"/>
            <p:nvPr/>
          </p:nvSpPr>
          <p:spPr>
            <a:xfrm>
              <a:off x="0" y="-38100"/>
              <a:ext cx="3625072" cy="3016554"/>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1083240" y="1485900"/>
            <a:ext cx="12328989" cy="8229600"/>
          </a:xfrm>
          <a:custGeom>
            <a:avLst/>
            <a:gdLst/>
            <a:ahLst/>
            <a:cxnLst/>
            <a:rect l="l" t="t" r="r" b="b"/>
            <a:pathLst>
              <a:path w="12328989" h="8229600">
                <a:moveTo>
                  <a:pt x="0" y="0"/>
                </a:moveTo>
                <a:lnTo>
                  <a:pt x="12328989" y="0"/>
                </a:lnTo>
                <a:lnTo>
                  <a:pt x="12328989" y="8229600"/>
                </a:lnTo>
                <a:lnTo>
                  <a:pt x="0" y="8229600"/>
                </a:lnTo>
                <a:lnTo>
                  <a:pt x="0" y="0"/>
                </a:lnTo>
                <a:close/>
              </a:path>
            </a:pathLst>
          </a:custGeom>
          <a:blipFill>
            <a:blip r:embed="rId3"/>
            <a:stretch>
              <a:fillRect/>
            </a:stretch>
          </a:blipFill>
        </p:spPr>
      </p:sp>
      <p:sp>
        <p:nvSpPr>
          <p:cNvPr id="7" name="TextBox 7"/>
          <p:cNvSpPr txBox="1"/>
          <p:nvPr/>
        </p:nvSpPr>
        <p:spPr>
          <a:xfrm>
            <a:off x="6487857" y="4603272"/>
            <a:ext cx="4595383" cy="2197526"/>
          </a:xfrm>
          <a:prstGeom prst="rect">
            <a:avLst/>
          </a:prstGeom>
        </p:spPr>
        <p:txBody>
          <a:bodyPr lIns="0" tIns="0" rIns="0" bIns="0" rtlCol="0" anchor="t">
            <a:spAutoFit/>
          </a:bodyPr>
          <a:lstStyle/>
          <a:p>
            <a:pPr algn="ctr">
              <a:lnSpc>
                <a:spcPts val="8580"/>
              </a:lnSpc>
            </a:pPr>
            <a:r>
              <a:rPr lang="en-US" sz="7944">
                <a:solidFill>
                  <a:srgbClr val="000000"/>
                </a:solidFill>
                <a:latin typeface="Libre Baskerville Bold"/>
              </a:rPr>
              <a:t>Thank</a:t>
            </a:r>
          </a:p>
          <a:p>
            <a:pPr algn="ctr">
              <a:lnSpc>
                <a:spcPts val="8580"/>
              </a:lnSpc>
            </a:pPr>
            <a:r>
              <a:rPr lang="en-US" sz="7944">
                <a:solidFill>
                  <a:srgbClr val="000000"/>
                </a:solidFill>
                <a:latin typeface="Libre Baskerville Bold"/>
              </a:rPr>
              <a:t>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grpSp>
        <p:nvGrpSpPr>
          <p:cNvPr id="2" name="Group 2"/>
          <p:cNvGrpSpPr/>
          <p:nvPr/>
        </p:nvGrpSpPr>
        <p:grpSpPr>
          <a:xfrm>
            <a:off x="14309248" y="6003154"/>
            <a:ext cx="5161864" cy="5305665"/>
            <a:chOff x="0" y="0"/>
            <a:chExt cx="1359503" cy="1397377"/>
          </a:xfrm>
        </p:grpSpPr>
        <p:sp>
          <p:nvSpPr>
            <p:cNvPr id="3" name="Freeform 3"/>
            <p:cNvSpPr/>
            <p:nvPr/>
          </p:nvSpPr>
          <p:spPr>
            <a:xfrm>
              <a:off x="0" y="0"/>
              <a:ext cx="1359503" cy="1397377"/>
            </a:xfrm>
            <a:custGeom>
              <a:avLst/>
              <a:gdLst/>
              <a:ahLst/>
              <a:cxnLst/>
              <a:rect l="l" t="t" r="r" b="b"/>
              <a:pathLst>
                <a:path w="1359503" h="1397377">
                  <a:moveTo>
                    <a:pt x="0" y="0"/>
                  </a:moveTo>
                  <a:lnTo>
                    <a:pt x="1359503" y="0"/>
                  </a:lnTo>
                  <a:lnTo>
                    <a:pt x="1359503" y="1397377"/>
                  </a:lnTo>
                  <a:lnTo>
                    <a:pt x="0" y="1397377"/>
                  </a:lnTo>
                  <a:close/>
                </a:path>
              </a:pathLst>
            </a:custGeom>
            <a:solidFill>
              <a:srgbClr val="9A9185"/>
            </a:solidFill>
          </p:spPr>
        </p:sp>
        <p:sp>
          <p:nvSpPr>
            <p:cNvPr id="4" name="TextBox 4"/>
            <p:cNvSpPr txBox="1"/>
            <p:nvPr/>
          </p:nvSpPr>
          <p:spPr>
            <a:xfrm>
              <a:off x="0" y="-38100"/>
              <a:ext cx="1359503" cy="143547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7266640" y="1775003"/>
            <a:ext cx="9624278" cy="6736995"/>
          </a:xfrm>
          <a:custGeom>
            <a:avLst/>
            <a:gdLst/>
            <a:ahLst/>
            <a:cxnLst/>
            <a:rect l="l" t="t" r="r" b="b"/>
            <a:pathLst>
              <a:path w="9624278" h="6736995">
                <a:moveTo>
                  <a:pt x="0" y="0"/>
                </a:moveTo>
                <a:lnTo>
                  <a:pt x="9624278" y="0"/>
                </a:lnTo>
                <a:lnTo>
                  <a:pt x="9624278" y="6736994"/>
                </a:lnTo>
                <a:lnTo>
                  <a:pt x="0" y="6736994"/>
                </a:lnTo>
                <a:lnTo>
                  <a:pt x="0" y="0"/>
                </a:lnTo>
                <a:close/>
              </a:path>
            </a:pathLst>
          </a:custGeom>
          <a:blipFill>
            <a:blip r:embed="rId2"/>
            <a:stretch>
              <a:fillRect/>
            </a:stretch>
          </a:blipFill>
        </p:spPr>
      </p:sp>
      <p:grpSp>
        <p:nvGrpSpPr>
          <p:cNvPr id="6" name="Group 6"/>
          <p:cNvGrpSpPr/>
          <p:nvPr/>
        </p:nvGrpSpPr>
        <p:grpSpPr>
          <a:xfrm>
            <a:off x="-6449680" y="-376080"/>
            <a:ext cx="13763944" cy="11308819"/>
            <a:chOff x="0" y="0"/>
            <a:chExt cx="3625072" cy="2978454"/>
          </a:xfrm>
        </p:grpSpPr>
        <p:sp>
          <p:nvSpPr>
            <p:cNvPr id="7" name="Freeform 7"/>
            <p:cNvSpPr/>
            <p:nvPr/>
          </p:nvSpPr>
          <p:spPr>
            <a:xfrm>
              <a:off x="0" y="0"/>
              <a:ext cx="3625072" cy="2978454"/>
            </a:xfrm>
            <a:custGeom>
              <a:avLst/>
              <a:gdLst/>
              <a:ahLst/>
              <a:cxnLst/>
              <a:rect l="l" t="t" r="r" b="b"/>
              <a:pathLst>
                <a:path w="3625072" h="2978454">
                  <a:moveTo>
                    <a:pt x="0" y="0"/>
                  </a:moveTo>
                  <a:lnTo>
                    <a:pt x="3625072" y="0"/>
                  </a:lnTo>
                  <a:lnTo>
                    <a:pt x="3625072" y="2978454"/>
                  </a:lnTo>
                  <a:lnTo>
                    <a:pt x="0" y="2978454"/>
                  </a:lnTo>
                  <a:close/>
                </a:path>
              </a:pathLst>
            </a:custGeom>
            <a:solidFill>
              <a:srgbClr val="6B4931"/>
            </a:solidFill>
          </p:spPr>
        </p:sp>
        <p:sp>
          <p:nvSpPr>
            <p:cNvPr id="8" name="TextBox 8"/>
            <p:cNvSpPr txBox="1"/>
            <p:nvPr/>
          </p:nvSpPr>
          <p:spPr>
            <a:xfrm>
              <a:off x="0" y="-38100"/>
              <a:ext cx="3625072" cy="3016554"/>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914400" y="2161895"/>
            <a:ext cx="5235727" cy="1111676"/>
          </a:xfrm>
          <a:prstGeom prst="rect">
            <a:avLst/>
          </a:prstGeom>
        </p:spPr>
        <p:txBody>
          <a:bodyPr lIns="0" tIns="0" rIns="0" bIns="0" rtlCol="0" anchor="t">
            <a:spAutoFit/>
          </a:bodyPr>
          <a:lstStyle/>
          <a:p>
            <a:pPr>
              <a:lnSpc>
                <a:spcPts val="8580"/>
              </a:lnSpc>
            </a:pPr>
            <a:r>
              <a:rPr lang="en-US" sz="7944">
                <a:solidFill>
                  <a:srgbClr val="E8DAC0"/>
                </a:solidFill>
                <a:latin typeface="Libre Baskerville Bold"/>
              </a:rPr>
              <a:t>Overview</a:t>
            </a:r>
          </a:p>
        </p:txBody>
      </p:sp>
      <p:sp>
        <p:nvSpPr>
          <p:cNvPr id="10" name="TextBox 10"/>
          <p:cNvSpPr txBox="1"/>
          <p:nvPr/>
        </p:nvSpPr>
        <p:spPr>
          <a:xfrm>
            <a:off x="1028700" y="3483035"/>
            <a:ext cx="5383415" cy="5934513"/>
          </a:xfrm>
          <a:prstGeom prst="rect">
            <a:avLst/>
          </a:prstGeom>
        </p:spPr>
        <p:txBody>
          <a:bodyPr lIns="0" tIns="0" rIns="0" bIns="0" rtlCol="0" anchor="t">
            <a:spAutoFit/>
          </a:bodyPr>
          <a:lstStyle/>
          <a:p>
            <a:pPr>
              <a:lnSpc>
                <a:spcPts val="3650"/>
              </a:lnSpc>
            </a:pPr>
            <a:r>
              <a:rPr lang="en-US" sz="2607">
                <a:solidFill>
                  <a:srgbClr val="E8DAC0"/>
                </a:solidFill>
                <a:latin typeface="Now"/>
              </a:rPr>
              <a:t>The hotel industry relies on data to make informed decisions and provide a better guest experience. In this project, I worked with a hotel reservation dataset to gain insights into guest preferences, booking trends, and other key factors that impact the hotel's operations. Used SQL to query and analyze the data, as well as answer specific questions about the dataset.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grpSp>
        <p:nvGrpSpPr>
          <p:cNvPr id="2" name="Group 2"/>
          <p:cNvGrpSpPr/>
          <p:nvPr/>
        </p:nvGrpSpPr>
        <p:grpSpPr>
          <a:xfrm>
            <a:off x="-366768" y="0"/>
            <a:ext cx="5789936" cy="10854279"/>
            <a:chOff x="0" y="0"/>
            <a:chExt cx="1524921" cy="2858740"/>
          </a:xfrm>
        </p:grpSpPr>
        <p:sp>
          <p:nvSpPr>
            <p:cNvPr id="3" name="Freeform 3"/>
            <p:cNvSpPr/>
            <p:nvPr/>
          </p:nvSpPr>
          <p:spPr>
            <a:xfrm>
              <a:off x="0" y="0"/>
              <a:ext cx="1524921" cy="2858740"/>
            </a:xfrm>
            <a:custGeom>
              <a:avLst/>
              <a:gdLst/>
              <a:ahLst/>
              <a:cxnLst/>
              <a:rect l="l" t="t" r="r" b="b"/>
              <a:pathLst>
                <a:path w="1524921" h="2858740">
                  <a:moveTo>
                    <a:pt x="0" y="0"/>
                  </a:moveTo>
                  <a:lnTo>
                    <a:pt x="1524921" y="0"/>
                  </a:lnTo>
                  <a:lnTo>
                    <a:pt x="1524921" y="2858740"/>
                  </a:lnTo>
                  <a:lnTo>
                    <a:pt x="0" y="2858740"/>
                  </a:lnTo>
                  <a:close/>
                </a:path>
              </a:pathLst>
            </a:custGeom>
            <a:solidFill>
              <a:srgbClr val="6B4931"/>
            </a:solidFill>
          </p:spPr>
        </p:sp>
        <p:sp>
          <p:nvSpPr>
            <p:cNvPr id="4" name="TextBox 4"/>
            <p:cNvSpPr txBox="1"/>
            <p:nvPr/>
          </p:nvSpPr>
          <p:spPr>
            <a:xfrm>
              <a:off x="0" y="-38100"/>
              <a:ext cx="1524921" cy="289684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330124" y="3987636"/>
            <a:ext cx="4396152" cy="2406978"/>
          </a:xfrm>
          <a:prstGeom prst="rect">
            <a:avLst/>
          </a:prstGeom>
        </p:spPr>
        <p:txBody>
          <a:bodyPr lIns="0" tIns="0" rIns="0" bIns="0" rtlCol="0" anchor="t">
            <a:spAutoFit/>
          </a:bodyPr>
          <a:lstStyle/>
          <a:p>
            <a:pPr>
              <a:lnSpc>
                <a:spcPts val="9409"/>
              </a:lnSpc>
            </a:pPr>
            <a:r>
              <a:rPr lang="en-US" sz="8712">
                <a:solidFill>
                  <a:srgbClr val="E8DAC0"/>
                </a:solidFill>
                <a:latin typeface="Libre Baskerville Bold"/>
              </a:rPr>
              <a:t>Dataset Details</a:t>
            </a:r>
          </a:p>
        </p:txBody>
      </p:sp>
      <p:sp>
        <p:nvSpPr>
          <p:cNvPr id="6" name="TextBox 6"/>
          <p:cNvSpPr txBox="1"/>
          <p:nvPr/>
        </p:nvSpPr>
        <p:spPr>
          <a:xfrm>
            <a:off x="5264089" y="552461"/>
            <a:ext cx="12577665" cy="9153504"/>
          </a:xfrm>
          <a:prstGeom prst="rect">
            <a:avLst/>
          </a:prstGeom>
        </p:spPr>
        <p:txBody>
          <a:bodyPr lIns="0" tIns="0" rIns="0" bIns="0" rtlCol="0" anchor="t">
            <a:spAutoFit/>
          </a:bodyPr>
          <a:lstStyle/>
          <a:p>
            <a:pPr marL="772570" lvl="1" indent="-386285" algn="just">
              <a:lnSpc>
                <a:spcPts val="4544"/>
              </a:lnSpc>
              <a:buFont typeface="Arial"/>
              <a:buChar char="•"/>
            </a:pPr>
            <a:r>
              <a:rPr lang="en-US" sz="3578" spc="10">
                <a:solidFill>
                  <a:srgbClr val="6B4931"/>
                </a:solidFill>
                <a:latin typeface="Arapey Bold"/>
              </a:rPr>
              <a:t>Booking_ID:</a:t>
            </a:r>
            <a:r>
              <a:rPr lang="en-US" sz="3578" spc="10">
                <a:solidFill>
                  <a:srgbClr val="000000"/>
                </a:solidFill>
                <a:latin typeface="Arapey Bold"/>
              </a:rPr>
              <a:t> A unique identifier for each hotel reservation. </a:t>
            </a:r>
          </a:p>
          <a:p>
            <a:pPr marL="772570" lvl="1" indent="-386285" algn="just">
              <a:lnSpc>
                <a:spcPts val="4544"/>
              </a:lnSpc>
              <a:buFont typeface="Arial"/>
              <a:buChar char="•"/>
            </a:pPr>
            <a:r>
              <a:rPr lang="en-US" sz="3578" spc="10">
                <a:solidFill>
                  <a:srgbClr val="6B4931"/>
                </a:solidFill>
                <a:latin typeface="Arapey Bold"/>
              </a:rPr>
              <a:t>no_of_adults:</a:t>
            </a:r>
            <a:r>
              <a:rPr lang="en-US" sz="3578" spc="10">
                <a:solidFill>
                  <a:srgbClr val="000000"/>
                </a:solidFill>
                <a:latin typeface="Arapey Bold"/>
              </a:rPr>
              <a:t> The number of adults in the reservation. </a:t>
            </a:r>
          </a:p>
          <a:p>
            <a:pPr marL="772570" lvl="1" indent="-386285" algn="just">
              <a:lnSpc>
                <a:spcPts val="4544"/>
              </a:lnSpc>
              <a:buFont typeface="Arial"/>
              <a:buChar char="•"/>
            </a:pPr>
            <a:r>
              <a:rPr lang="en-US" sz="3578" spc="10">
                <a:solidFill>
                  <a:srgbClr val="6B4931"/>
                </a:solidFill>
                <a:latin typeface="Arapey Bold"/>
              </a:rPr>
              <a:t>no_of_children:</a:t>
            </a:r>
            <a:r>
              <a:rPr lang="en-US" sz="3578" spc="10">
                <a:solidFill>
                  <a:srgbClr val="000000"/>
                </a:solidFill>
                <a:latin typeface="Arapey Bold"/>
              </a:rPr>
              <a:t> The number of children in the reservation. </a:t>
            </a:r>
          </a:p>
          <a:p>
            <a:pPr marL="772570" lvl="1" indent="-386285" algn="just">
              <a:lnSpc>
                <a:spcPts val="4544"/>
              </a:lnSpc>
              <a:buFont typeface="Arial"/>
              <a:buChar char="•"/>
            </a:pPr>
            <a:r>
              <a:rPr lang="en-US" sz="3578" spc="10">
                <a:solidFill>
                  <a:srgbClr val="6B4931"/>
                </a:solidFill>
                <a:latin typeface="Arapey Bold"/>
              </a:rPr>
              <a:t>no_of_weekend_nights:</a:t>
            </a:r>
            <a:r>
              <a:rPr lang="en-US" sz="3578" spc="10">
                <a:solidFill>
                  <a:srgbClr val="000000"/>
                </a:solidFill>
                <a:latin typeface="Arapey Bold"/>
              </a:rPr>
              <a:t> The number of nights in the reservation that fall on weekends. </a:t>
            </a:r>
          </a:p>
          <a:p>
            <a:pPr marL="772570" lvl="1" indent="-386285" algn="just">
              <a:lnSpc>
                <a:spcPts val="4544"/>
              </a:lnSpc>
              <a:buFont typeface="Arial"/>
              <a:buChar char="•"/>
            </a:pPr>
            <a:r>
              <a:rPr lang="en-US" sz="3578" spc="10">
                <a:solidFill>
                  <a:srgbClr val="6B4931"/>
                </a:solidFill>
                <a:latin typeface="Arapey Bold"/>
              </a:rPr>
              <a:t>no_of_week_nights:</a:t>
            </a:r>
            <a:r>
              <a:rPr lang="en-US" sz="3578" spc="10">
                <a:solidFill>
                  <a:srgbClr val="000000"/>
                </a:solidFill>
                <a:latin typeface="Arapey Bold"/>
              </a:rPr>
              <a:t> The number of nights in the reservation that fall on weekdays. </a:t>
            </a:r>
          </a:p>
          <a:p>
            <a:pPr marL="772570" lvl="1" indent="-386285" algn="just">
              <a:lnSpc>
                <a:spcPts val="4544"/>
              </a:lnSpc>
              <a:buFont typeface="Arial"/>
              <a:buChar char="•"/>
            </a:pPr>
            <a:r>
              <a:rPr lang="en-US" sz="3578" spc="10">
                <a:solidFill>
                  <a:srgbClr val="6B4931"/>
                </a:solidFill>
                <a:latin typeface="Arapey Bold"/>
              </a:rPr>
              <a:t>type_of_meal_plan:</a:t>
            </a:r>
            <a:r>
              <a:rPr lang="en-US" sz="3578" spc="10">
                <a:solidFill>
                  <a:srgbClr val="000000"/>
                </a:solidFill>
                <a:latin typeface="Arapey Bold"/>
              </a:rPr>
              <a:t> The meal plan chosen by the guests. </a:t>
            </a:r>
          </a:p>
          <a:p>
            <a:pPr marL="772570" lvl="1" indent="-386285">
              <a:lnSpc>
                <a:spcPts val="4544"/>
              </a:lnSpc>
              <a:buFont typeface="Arial"/>
              <a:buChar char="•"/>
            </a:pPr>
            <a:r>
              <a:rPr lang="en-US" sz="3578" spc="10">
                <a:solidFill>
                  <a:srgbClr val="6B4931"/>
                </a:solidFill>
                <a:latin typeface="Arapey Bold"/>
              </a:rPr>
              <a:t>room_type_reserved:</a:t>
            </a:r>
            <a:r>
              <a:rPr lang="en-US" sz="3578" spc="10">
                <a:solidFill>
                  <a:srgbClr val="000000"/>
                </a:solidFill>
                <a:latin typeface="Arapey Bold"/>
              </a:rPr>
              <a:t> The type of room reserved by the guests. </a:t>
            </a:r>
          </a:p>
          <a:p>
            <a:pPr marL="772570" lvl="1" indent="-386285">
              <a:lnSpc>
                <a:spcPts val="4544"/>
              </a:lnSpc>
              <a:buFont typeface="Arial"/>
              <a:buChar char="•"/>
            </a:pPr>
            <a:r>
              <a:rPr lang="en-US" sz="3578" spc="10">
                <a:solidFill>
                  <a:srgbClr val="6B4931"/>
                </a:solidFill>
                <a:latin typeface="Arapey Bold"/>
              </a:rPr>
              <a:t>lead_time: </a:t>
            </a:r>
            <a:r>
              <a:rPr lang="en-US" sz="3578" spc="10">
                <a:solidFill>
                  <a:srgbClr val="000000"/>
                </a:solidFill>
                <a:latin typeface="Arapey Bold"/>
              </a:rPr>
              <a:t>The number of days between booking and arrival. </a:t>
            </a:r>
          </a:p>
          <a:p>
            <a:pPr marL="772570" lvl="1" indent="-386285" algn="just">
              <a:lnSpc>
                <a:spcPts val="4544"/>
              </a:lnSpc>
              <a:buFont typeface="Arial"/>
              <a:buChar char="•"/>
            </a:pPr>
            <a:r>
              <a:rPr lang="en-US" sz="3578" spc="10">
                <a:solidFill>
                  <a:srgbClr val="6B4931"/>
                </a:solidFill>
                <a:latin typeface="Arapey Bold"/>
              </a:rPr>
              <a:t>arrival_date:</a:t>
            </a:r>
            <a:r>
              <a:rPr lang="en-US" sz="3578" spc="10">
                <a:solidFill>
                  <a:srgbClr val="000000"/>
                </a:solidFill>
                <a:latin typeface="Arapey Bold"/>
              </a:rPr>
              <a:t> The date of arrival. </a:t>
            </a:r>
          </a:p>
          <a:p>
            <a:pPr marL="772570" lvl="1" indent="-386285">
              <a:lnSpc>
                <a:spcPts val="4544"/>
              </a:lnSpc>
              <a:buFont typeface="Arial"/>
              <a:buChar char="•"/>
            </a:pPr>
            <a:r>
              <a:rPr lang="en-US" sz="3578" spc="10">
                <a:solidFill>
                  <a:srgbClr val="6B4931"/>
                </a:solidFill>
                <a:latin typeface="Arapey Bold"/>
              </a:rPr>
              <a:t>market_segment_type:</a:t>
            </a:r>
            <a:r>
              <a:rPr lang="en-US" sz="3578" spc="10">
                <a:solidFill>
                  <a:srgbClr val="000000"/>
                </a:solidFill>
                <a:latin typeface="Arapey Bold"/>
              </a:rPr>
              <a:t> The market segment to which the reservation belongs. </a:t>
            </a:r>
          </a:p>
          <a:p>
            <a:pPr marL="772570" lvl="1" indent="-386285">
              <a:lnSpc>
                <a:spcPts val="4544"/>
              </a:lnSpc>
              <a:buFont typeface="Arial"/>
              <a:buChar char="•"/>
            </a:pPr>
            <a:r>
              <a:rPr lang="en-US" sz="3578" spc="10">
                <a:solidFill>
                  <a:srgbClr val="6B4931"/>
                </a:solidFill>
                <a:latin typeface="Arapey Bold"/>
              </a:rPr>
              <a:t>avg_price_per_room:</a:t>
            </a:r>
            <a:r>
              <a:rPr lang="en-US" sz="3578" spc="10">
                <a:solidFill>
                  <a:srgbClr val="000000"/>
                </a:solidFill>
                <a:latin typeface="Arapey Bold"/>
              </a:rPr>
              <a:t> The average price per room in the reservation. </a:t>
            </a:r>
          </a:p>
          <a:p>
            <a:pPr marL="772570" lvl="1" indent="-386285" algn="just">
              <a:lnSpc>
                <a:spcPts val="4544"/>
              </a:lnSpc>
              <a:buFont typeface="Arial"/>
              <a:buChar char="•"/>
            </a:pPr>
            <a:r>
              <a:rPr lang="en-US" sz="3578" spc="10">
                <a:solidFill>
                  <a:srgbClr val="6B4931"/>
                </a:solidFill>
                <a:latin typeface="Arapey Bold"/>
              </a:rPr>
              <a:t>booking_status:</a:t>
            </a:r>
            <a:r>
              <a:rPr lang="en-US" sz="3578" spc="10">
                <a:solidFill>
                  <a:srgbClr val="000000"/>
                </a:solidFill>
                <a:latin typeface="Arapey Bold"/>
              </a:rPr>
              <a:t> The status of the booking.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371182" y="2945826"/>
            <a:ext cx="10103147" cy="2724203"/>
          </a:xfrm>
          <a:custGeom>
            <a:avLst/>
            <a:gdLst/>
            <a:ahLst/>
            <a:cxnLst/>
            <a:rect l="l" t="t" r="r" b="b"/>
            <a:pathLst>
              <a:path w="10103147" h="2724203">
                <a:moveTo>
                  <a:pt x="0" y="0"/>
                </a:moveTo>
                <a:lnTo>
                  <a:pt x="10103146" y="0"/>
                </a:lnTo>
                <a:lnTo>
                  <a:pt x="10103146" y="2724203"/>
                </a:lnTo>
                <a:lnTo>
                  <a:pt x="0" y="2724203"/>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371182" y="6212954"/>
            <a:ext cx="10103147" cy="3285110"/>
          </a:xfrm>
          <a:custGeom>
            <a:avLst/>
            <a:gdLst/>
            <a:ahLst/>
            <a:cxnLst/>
            <a:rect l="l" t="t" r="r" b="b"/>
            <a:pathLst>
              <a:path w="10103147" h="3285110">
                <a:moveTo>
                  <a:pt x="0" y="0"/>
                </a:moveTo>
                <a:lnTo>
                  <a:pt x="10103146" y="0"/>
                </a:lnTo>
                <a:lnTo>
                  <a:pt x="10103146" y="3285110"/>
                </a:lnTo>
                <a:lnTo>
                  <a:pt x="0" y="3285110"/>
                </a:lnTo>
                <a:lnTo>
                  <a:pt x="0" y="0"/>
                </a:lnTo>
                <a:close/>
              </a:path>
            </a:pathLst>
          </a:custGeom>
          <a:blipFill>
            <a:blip r:embed="rId4"/>
            <a:stretch>
              <a:fillRect b="-40551"/>
            </a:stretch>
          </a:blipFill>
          <a:ln w="9525" cap="sq">
            <a:solidFill>
              <a:srgbClr val="6B4931"/>
            </a:solidFill>
            <a:prstDash val="solid"/>
            <a:miter/>
          </a:ln>
        </p:spPr>
      </p:sp>
      <p:sp>
        <p:nvSpPr>
          <p:cNvPr id="5" name="TextBox 5"/>
          <p:cNvSpPr txBox="1"/>
          <p:nvPr/>
        </p:nvSpPr>
        <p:spPr>
          <a:xfrm>
            <a:off x="371182" y="711417"/>
            <a:ext cx="16689292" cy="1694815"/>
          </a:xfrm>
          <a:prstGeom prst="rect">
            <a:avLst/>
          </a:prstGeom>
        </p:spPr>
        <p:txBody>
          <a:bodyPr lIns="0" tIns="0" rIns="0" bIns="0" rtlCol="0" anchor="t">
            <a:spAutoFit/>
          </a:bodyPr>
          <a:lstStyle/>
          <a:p>
            <a:pPr>
              <a:lnSpc>
                <a:spcPts val="6860"/>
              </a:lnSpc>
            </a:pPr>
            <a:r>
              <a:rPr lang="en-US" sz="4900">
                <a:solidFill>
                  <a:srgbClr val="000000"/>
                </a:solidFill>
                <a:latin typeface="Comic Sans Bold"/>
              </a:rPr>
              <a:t>1. What is the total number of reservations in the dataset?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371182" y="1973143"/>
            <a:ext cx="10235554" cy="4537830"/>
          </a:xfrm>
          <a:custGeom>
            <a:avLst/>
            <a:gdLst/>
            <a:ahLst/>
            <a:cxnLst/>
            <a:rect l="l" t="t" r="r" b="b"/>
            <a:pathLst>
              <a:path w="10235554" h="4537830">
                <a:moveTo>
                  <a:pt x="0" y="0"/>
                </a:moveTo>
                <a:lnTo>
                  <a:pt x="10235554" y="0"/>
                </a:lnTo>
                <a:lnTo>
                  <a:pt x="10235554" y="4537830"/>
                </a:lnTo>
                <a:lnTo>
                  <a:pt x="0" y="4537830"/>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371182" y="7377661"/>
            <a:ext cx="9732030" cy="2193489"/>
          </a:xfrm>
          <a:custGeom>
            <a:avLst/>
            <a:gdLst/>
            <a:ahLst/>
            <a:cxnLst/>
            <a:rect l="l" t="t" r="r" b="b"/>
            <a:pathLst>
              <a:path w="9732030" h="2193489">
                <a:moveTo>
                  <a:pt x="0" y="0"/>
                </a:moveTo>
                <a:lnTo>
                  <a:pt x="9732030" y="0"/>
                </a:lnTo>
                <a:lnTo>
                  <a:pt x="9732030" y="2193488"/>
                </a:lnTo>
                <a:lnTo>
                  <a:pt x="0" y="2193488"/>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371182" y="652352"/>
            <a:ext cx="17198600" cy="819976"/>
          </a:xfrm>
          <a:prstGeom prst="rect">
            <a:avLst/>
          </a:prstGeom>
        </p:spPr>
        <p:txBody>
          <a:bodyPr lIns="0" tIns="0" rIns="0" bIns="0" rtlCol="0" anchor="t">
            <a:spAutoFit/>
          </a:bodyPr>
          <a:lstStyle/>
          <a:p>
            <a:pPr>
              <a:lnSpc>
                <a:spcPts val="6779"/>
              </a:lnSpc>
            </a:pPr>
            <a:r>
              <a:rPr lang="en-US" sz="4842">
                <a:solidFill>
                  <a:srgbClr val="000000"/>
                </a:solidFill>
                <a:latin typeface="Comic Sans Bold"/>
              </a:rPr>
              <a:t>2. Which meal plan is the most popular among guests?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353517"/>
            <a:ext cx="12314738" cy="2252515"/>
          </a:xfrm>
          <a:custGeom>
            <a:avLst/>
            <a:gdLst/>
            <a:ahLst/>
            <a:cxnLst/>
            <a:rect l="l" t="t" r="r" b="b"/>
            <a:pathLst>
              <a:path w="12314738" h="2252515">
                <a:moveTo>
                  <a:pt x="0" y="0"/>
                </a:moveTo>
                <a:lnTo>
                  <a:pt x="12314737" y="0"/>
                </a:lnTo>
                <a:lnTo>
                  <a:pt x="12314737" y="2252515"/>
                </a:lnTo>
                <a:lnTo>
                  <a:pt x="0" y="2252515"/>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6339457"/>
            <a:ext cx="9240544" cy="2514212"/>
          </a:xfrm>
          <a:custGeom>
            <a:avLst/>
            <a:gdLst/>
            <a:ahLst/>
            <a:cxnLst/>
            <a:rect l="l" t="t" r="r" b="b"/>
            <a:pathLst>
              <a:path w="9240544" h="2514212">
                <a:moveTo>
                  <a:pt x="0" y="0"/>
                </a:moveTo>
                <a:lnTo>
                  <a:pt x="9240543" y="0"/>
                </a:lnTo>
                <a:lnTo>
                  <a:pt x="9240543" y="2514211"/>
                </a:lnTo>
                <a:lnTo>
                  <a:pt x="0" y="2514211"/>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942975"/>
            <a:ext cx="17198600" cy="1677226"/>
          </a:xfrm>
          <a:prstGeom prst="rect">
            <a:avLst/>
          </a:prstGeom>
        </p:spPr>
        <p:txBody>
          <a:bodyPr lIns="0" tIns="0" rIns="0" bIns="0" rtlCol="0" anchor="t">
            <a:spAutoFit/>
          </a:bodyPr>
          <a:lstStyle/>
          <a:p>
            <a:pPr>
              <a:lnSpc>
                <a:spcPts val="6779"/>
              </a:lnSpc>
            </a:pPr>
            <a:r>
              <a:rPr lang="en-US" sz="4842">
                <a:solidFill>
                  <a:srgbClr val="000000"/>
                </a:solidFill>
                <a:latin typeface="Comic Sans Bold"/>
              </a:rPr>
              <a:t>3. What is the average price per room for reservations involving children?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099676"/>
            <a:ext cx="11017507" cy="2920514"/>
          </a:xfrm>
          <a:custGeom>
            <a:avLst/>
            <a:gdLst/>
            <a:ahLst/>
            <a:cxnLst/>
            <a:rect l="l" t="t" r="r" b="b"/>
            <a:pathLst>
              <a:path w="11017507" h="2920514">
                <a:moveTo>
                  <a:pt x="0" y="0"/>
                </a:moveTo>
                <a:lnTo>
                  <a:pt x="11017507" y="0"/>
                </a:lnTo>
                <a:lnTo>
                  <a:pt x="11017507" y="2920514"/>
                </a:lnTo>
                <a:lnTo>
                  <a:pt x="0" y="2920514"/>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6496440"/>
            <a:ext cx="9285479" cy="3116359"/>
          </a:xfrm>
          <a:custGeom>
            <a:avLst/>
            <a:gdLst/>
            <a:ahLst/>
            <a:cxnLst/>
            <a:rect l="l" t="t" r="r" b="b"/>
            <a:pathLst>
              <a:path w="9285479" h="3116359">
                <a:moveTo>
                  <a:pt x="0" y="0"/>
                </a:moveTo>
                <a:lnTo>
                  <a:pt x="9285479" y="0"/>
                </a:lnTo>
                <a:lnTo>
                  <a:pt x="9285479" y="3116359"/>
                </a:lnTo>
                <a:lnTo>
                  <a:pt x="0" y="3116359"/>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952500"/>
            <a:ext cx="17198600" cy="1596581"/>
          </a:xfrm>
          <a:prstGeom prst="rect">
            <a:avLst/>
          </a:prstGeom>
        </p:spPr>
        <p:txBody>
          <a:bodyPr lIns="0" tIns="0" rIns="0" bIns="0" rtlCol="0" anchor="t">
            <a:spAutoFit/>
          </a:bodyPr>
          <a:lstStyle/>
          <a:p>
            <a:pPr>
              <a:lnSpc>
                <a:spcPts val="6499"/>
              </a:lnSpc>
            </a:pPr>
            <a:r>
              <a:rPr lang="en-US" sz="4642">
                <a:solidFill>
                  <a:srgbClr val="000000"/>
                </a:solidFill>
                <a:latin typeface="Comic Sans Bold"/>
              </a:rPr>
              <a:t>4. How many reservations were made for the year 20XX (replace XX with the desired year)?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1987319"/>
            <a:ext cx="10469936" cy="3576918"/>
          </a:xfrm>
          <a:custGeom>
            <a:avLst/>
            <a:gdLst/>
            <a:ahLst/>
            <a:cxnLst/>
            <a:rect l="l" t="t" r="r" b="b"/>
            <a:pathLst>
              <a:path w="10469936" h="3576918">
                <a:moveTo>
                  <a:pt x="0" y="0"/>
                </a:moveTo>
                <a:lnTo>
                  <a:pt x="10469936" y="0"/>
                </a:lnTo>
                <a:lnTo>
                  <a:pt x="10469936" y="3576917"/>
                </a:lnTo>
                <a:lnTo>
                  <a:pt x="0" y="3576917"/>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5788221"/>
            <a:ext cx="7843925" cy="3952683"/>
          </a:xfrm>
          <a:custGeom>
            <a:avLst/>
            <a:gdLst/>
            <a:ahLst/>
            <a:cxnLst/>
            <a:rect l="l" t="t" r="r" b="b"/>
            <a:pathLst>
              <a:path w="7843925" h="3952683">
                <a:moveTo>
                  <a:pt x="0" y="0"/>
                </a:moveTo>
                <a:lnTo>
                  <a:pt x="7843925" y="0"/>
                </a:lnTo>
                <a:lnTo>
                  <a:pt x="7843925" y="3952683"/>
                </a:lnTo>
                <a:lnTo>
                  <a:pt x="0" y="3952683"/>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734928"/>
            <a:ext cx="17198600" cy="819976"/>
          </a:xfrm>
          <a:prstGeom prst="rect">
            <a:avLst/>
          </a:prstGeom>
        </p:spPr>
        <p:txBody>
          <a:bodyPr lIns="0" tIns="0" rIns="0" bIns="0" rtlCol="0" anchor="t">
            <a:spAutoFit/>
          </a:bodyPr>
          <a:lstStyle/>
          <a:p>
            <a:pPr>
              <a:lnSpc>
                <a:spcPts val="6779"/>
              </a:lnSpc>
            </a:pPr>
            <a:r>
              <a:rPr lang="en-US" sz="4842">
                <a:solidFill>
                  <a:srgbClr val="000000"/>
                </a:solidFill>
                <a:latin typeface="Comic Sans Bold"/>
              </a:rPr>
              <a:t>5. What is the most commonly booked room type?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8DAC0"/>
        </a:solidFill>
        <a:effectLst/>
      </p:bgPr>
    </p:bg>
    <p:spTree>
      <p:nvGrpSpPr>
        <p:cNvPr id="1" name=""/>
        <p:cNvGrpSpPr/>
        <p:nvPr/>
      </p:nvGrpSpPr>
      <p:grpSpPr>
        <a:xfrm>
          <a:off x="0" y="0"/>
          <a:ext cx="0" cy="0"/>
          <a:chOff x="0" y="0"/>
          <a:chExt cx="0" cy="0"/>
        </a:xfrm>
      </p:grpSpPr>
      <p:sp>
        <p:nvSpPr>
          <p:cNvPr id="2" name="Freeform 2"/>
          <p:cNvSpPr/>
          <p:nvPr/>
        </p:nvSpPr>
        <p:spPr>
          <a:xfrm>
            <a:off x="9594721" y="0"/>
            <a:ext cx="14931505" cy="10681804"/>
          </a:xfrm>
          <a:custGeom>
            <a:avLst/>
            <a:gdLst/>
            <a:ahLst/>
            <a:cxnLst/>
            <a:rect l="l" t="t" r="r" b="b"/>
            <a:pathLst>
              <a:path w="14931505" h="10681804">
                <a:moveTo>
                  <a:pt x="0" y="0"/>
                </a:moveTo>
                <a:lnTo>
                  <a:pt x="14931505" y="0"/>
                </a:lnTo>
                <a:lnTo>
                  <a:pt x="14931505" y="10681804"/>
                </a:lnTo>
                <a:lnTo>
                  <a:pt x="0" y="10681804"/>
                </a:lnTo>
                <a:lnTo>
                  <a:pt x="0" y="0"/>
                </a:lnTo>
                <a:close/>
              </a:path>
            </a:pathLst>
          </a:custGeom>
          <a:blipFill>
            <a:blip r:embed="rId2">
              <a:alphaModFix amt="24000"/>
            </a:blip>
            <a:stretch>
              <a:fillRect l="-7375"/>
            </a:stretch>
          </a:blipFill>
        </p:spPr>
      </p:sp>
      <p:sp>
        <p:nvSpPr>
          <p:cNvPr id="3" name="Freeform 3"/>
          <p:cNvSpPr/>
          <p:nvPr/>
        </p:nvSpPr>
        <p:spPr>
          <a:xfrm>
            <a:off x="544700" y="3018777"/>
            <a:ext cx="11291902" cy="2322125"/>
          </a:xfrm>
          <a:custGeom>
            <a:avLst/>
            <a:gdLst/>
            <a:ahLst/>
            <a:cxnLst/>
            <a:rect l="l" t="t" r="r" b="b"/>
            <a:pathLst>
              <a:path w="11291902" h="2322125">
                <a:moveTo>
                  <a:pt x="0" y="0"/>
                </a:moveTo>
                <a:lnTo>
                  <a:pt x="11291902" y="0"/>
                </a:lnTo>
                <a:lnTo>
                  <a:pt x="11291902" y="2322125"/>
                </a:lnTo>
                <a:lnTo>
                  <a:pt x="0" y="2322125"/>
                </a:lnTo>
                <a:lnTo>
                  <a:pt x="0" y="0"/>
                </a:lnTo>
                <a:close/>
              </a:path>
            </a:pathLst>
          </a:custGeom>
          <a:blipFill>
            <a:blip r:embed="rId3"/>
            <a:stretch>
              <a:fillRect/>
            </a:stretch>
          </a:blipFill>
          <a:ln w="9525" cap="sq">
            <a:solidFill>
              <a:srgbClr val="6B4931"/>
            </a:solidFill>
            <a:prstDash val="solid"/>
            <a:miter/>
          </a:ln>
        </p:spPr>
      </p:sp>
      <p:sp>
        <p:nvSpPr>
          <p:cNvPr id="4" name="Freeform 4"/>
          <p:cNvSpPr/>
          <p:nvPr/>
        </p:nvSpPr>
        <p:spPr>
          <a:xfrm>
            <a:off x="544700" y="6007652"/>
            <a:ext cx="9103292" cy="2915898"/>
          </a:xfrm>
          <a:custGeom>
            <a:avLst/>
            <a:gdLst/>
            <a:ahLst/>
            <a:cxnLst/>
            <a:rect l="l" t="t" r="r" b="b"/>
            <a:pathLst>
              <a:path w="9103292" h="2915898">
                <a:moveTo>
                  <a:pt x="0" y="0"/>
                </a:moveTo>
                <a:lnTo>
                  <a:pt x="9103292" y="0"/>
                </a:lnTo>
                <a:lnTo>
                  <a:pt x="9103292" y="2915898"/>
                </a:lnTo>
                <a:lnTo>
                  <a:pt x="0" y="2915898"/>
                </a:lnTo>
                <a:lnTo>
                  <a:pt x="0" y="0"/>
                </a:lnTo>
                <a:close/>
              </a:path>
            </a:pathLst>
          </a:custGeom>
          <a:blipFill>
            <a:blip r:embed="rId4"/>
            <a:stretch>
              <a:fillRect/>
            </a:stretch>
          </a:blipFill>
          <a:ln w="9525" cap="sq">
            <a:solidFill>
              <a:srgbClr val="6B4931"/>
            </a:solidFill>
            <a:prstDash val="solid"/>
            <a:miter/>
          </a:ln>
        </p:spPr>
      </p:sp>
      <p:sp>
        <p:nvSpPr>
          <p:cNvPr id="5" name="TextBox 5"/>
          <p:cNvSpPr txBox="1"/>
          <p:nvPr/>
        </p:nvSpPr>
        <p:spPr>
          <a:xfrm>
            <a:off x="544700" y="952500"/>
            <a:ext cx="17198600" cy="1402270"/>
          </a:xfrm>
          <a:prstGeom prst="rect">
            <a:avLst/>
          </a:prstGeom>
        </p:spPr>
        <p:txBody>
          <a:bodyPr lIns="0" tIns="0" rIns="0" bIns="0" rtlCol="0" anchor="t">
            <a:spAutoFit/>
          </a:bodyPr>
          <a:lstStyle/>
          <a:p>
            <a:pPr>
              <a:lnSpc>
                <a:spcPts val="5659"/>
              </a:lnSpc>
            </a:pPr>
            <a:r>
              <a:rPr lang="en-US" sz="4042">
                <a:solidFill>
                  <a:srgbClr val="000000"/>
                </a:solidFill>
                <a:latin typeface="Comic Sans Bold"/>
              </a:rPr>
              <a:t>6. How many reservations fall on a weekend (no_of_weekend_nights &gt; 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490</Words>
  <Application>Microsoft Office PowerPoint</Application>
  <PresentationFormat>Custom</PresentationFormat>
  <Paragraphs>36</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Arapey Bold</vt:lpstr>
      <vt:lpstr>Arial</vt:lpstr>
      <vt:lpstr>Now</vt:lpstr>
      <vt:lpstr>Calibri</vt:lpstr>
      <vt:lpstr>Libre Baskerville Bold</vt:lpstr>
      <vt:lpstr>Comic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Reservation Analysis</dc:title>
  <dc:creator>Aman Agarwal</dc:creator>
  <cp:lastModifiedBy>Aman Agarwal</cp:lastModifiedBy>
  <cp:revision>2</cp:revision>
  <dcterms:created xsi:type="dcterms:W3CDTF">2006-08-16T00:00:00Z</dcterms:created>
  <dcterms:modified xsi:type="dcterms:W3CDTF">2024-03-15T18:00:11Z</dcterms:modified>
  <dc:identifier>DAF_WDcHynY</dc:identifier>
</cp:coreProperties>
</file>

<file path=docProps/thumbnail.jpeg>
</file>